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6"/>
  </p:notesMasterIdLst>
  <p:sldIdLst>
    <p:sldId id="256" r:id="rId2"/>
    <p:sldId id="258" r:id="rId3"/>
    <p:sldId id="259" r:id="rId4"/>
    <p:sldId id="270" r:id="rId5"/>
    <p:sldId id="271" r:id="rId6"/>
    <p:sldId id="261" r:id="rId7"/>
    <p:sldId id="262" r:id="rId8"/>
    <p:sldId id="260" r:id="rId9"/>
    <p:sldId id="263" r:id="rId10"/>
    <p:sldId id="264" r:id="rId11"/>
    <p:sldId id="295" r:id="rId12"/>
    <p:sldId id="296" r:id="rId13"/>
    <p:sldId id="297" r:id="rId14"/>
    <p:sldId id="298" r:id="rId15"/>
    <p:sldId id="299" r:id="rId16"/>
    <p:sldId id="300" r:id="rId17"/>
    <p:sldId id="301" r:id="rId18"/>
    <p:sldId id="302" r:id="rId19"/>
    <p:sldId id="303" r:id="rId20"/>
    <p:sldId id="304" r:id="rId21"/>
    <p:sldId id="305" r:id="rId22"/>
    <p:sldId id="306" r:id="rId23"/>
    <p:sldId id="307" r:id="rId24"/>
    <p:sldId id="308" r:id="rId25"/>
    <p:sldId id="309" r:id="rId26"/>
    <p:sldId id="310" r:id="rId27"/>
    <p:sldId id="319" r:id="rId28"/>
    <p:sldId id="312" r:id="rId29"/>
    <p:sldId id="311" r:id="rId30"/>
    <p:sldId id="313" r:id="rId31"/>
    <p:sldId id="314" r:id="rId32"/>
    <p:sldId id="315" r:id="rId33"/>
    <p:sldId id="316" r:id="rId34"/>
    <p:sldId id="317"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5" d="100"/>
          <a:sy n="75" d="100"/>
        </p:scale>
        <p:origin x="-1236" y="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2741C0-0A01-49B0-85AC-AAE078AAD158}" type="datetimeFigureOut">
              <a:rPr lang="en-US" smtClean="0"/>
              <a:pPr/>
              <a:t>1/10/2022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6F43DF-18C4-4761-AF2C-6B167330BCD3}" type="slidenum">
              <a:rPr lang="en-US" smtClean="0"/>
              <a:pPr/>
              <a:t>‹#›</a:t>
            </a:fld>
            <a:endParaRPr lang="en-US"/>
          </a:p>
        </p:txBody>
      </p:sp>
    </p:spTree>
    <p:extLst>
      <p:ext uri="{BB962C8B-B14F-4D97-AF65-F5344CB8AC3E}">
        <p14:creationId xmlns:p14="http://schemas.microsoft.com/office/powerpoint/2010/main" xmlns="" val="15929636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6F43DF-18C4-4761-AF2C-6B167330BCD3}" type="slidenum">
              <a:rPr lang="en-US" smtClean="0"/>
              <a:pPr/>
              <a:t>2</a:t>
            </a:fld>
            <a:endParaRPr lang="en-US"/>
          </a:p>
        </p:txBody>
      </p:sp>
    </p:spTree>
    <p:extLst>
      <p:ext uri="{BB962C8B-B14F-4D97-AF65-F5344CB8AC3E}">
        <p14:creationId xmlns:p14="http://schemas.microsoft.com/office/powerpoint/2010/main" xmlns="" val="1874674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4206240"/>
            <a:ext cx="960120" cy="457200"/>
          </a:xfrm>
        </p:spPr>
        <p:txBody>
          <a:bodyPr/>
          <a:lstStyle/>
          <a:p>
            <a:fld id="{C8D9634C-DCA8-419B-BD50-21C35BFDD455}" type="datetimeFigureOut">
              <a:rPr lang="en-US" smtClean="0"/>
              <a:pPr/>
              <a:t>1/10/2022</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DD4BA88C-2302-4397-BDDA-810680BA320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8D9634C-DCA8-419B-BD50-21C35BFDD455}"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BA88C-2302-4397-BDDA-810680BA320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8D9634C-DCA8-419B-BD50-21C35BFDD455}"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BA88C-2302-4397-BDDA-810680BA320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8D9634C-DCA8-419B-BD50-21C35BFDD455}"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BA88C-2302-4397-BDDA-810680BA320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8D9634C-DCA8-419B-BD50-21C35BFDD455}"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BA88C-2302-4397-BDDA-810680BA320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8D9634C-DCA8-419B-BD50-21C35BFDD455}" type="datetimeFigureOut">
              <a:rPr lang="en-US" smtClean="0"/>
              <a:pPr/>
              <a:t>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BA88C-2302-4397-BDDA-810680BA320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C8D9634C-DCA8-419B-BD50-21C35BFDD455}" type="datetimeFigureOut">
              <a:rPr lang="en-US" smtClean="0"/>
              <a:pPr/>
              <a:t>1/10/2022</a:t>
            </a:fld>
            <a:endParaRPr lang="en-US"/>
          </a:p>
        </p:txBody>
      </p:sp>
      <p:sp>
        <p:nvSpPr>
          <p:cNvPr id="27" name="Slide Number Placeholder 26"/>
          <p:cNvSpPr>
            <a:spLocks noGrp="1"/>
          </p:cNvSpPr>
          <p:nvPr>
            <p:ph type="sldNum" sz="quarter" idx="11"/>
          </p:nvPr>
        </p:nvSpPr>
        <p:spPr/>
        <p:txBody>
          <a:bodyPr rtlCol="0"/>
          <a:lstStyle/>
          <a:p>
            <a:fld id="{DD4BA88C-2302-4397-BDDA-810680BA320A}"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6583680" y="612648"/>
            <a:ext cx="957264" cy="457200"/>
          </a:xfrm>
        </p:spPr>
        <p:txBody>
          <a:bodyPr/>
          <a:lstStyle/>
          <a:p>
            <a:fld id="{C8D9634C-DCA8-419B-BD50-21C35BFDD455}" type="datetimeFigureOut">
              <a:rPr lang="en-US" smtClean="0"/>
              <a:pPr/>
              <a:t>1/10/2022</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DD4BA88C-2302-4397-BDDA-810680BA320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D9634C-DCA8-419B-BD50-21C35BFDD455}" type="datetimeFigureOut">
              <a:rPr lang="en-US" smtClean="0"/>
              <a:pPr/>
              <a:t>1/10/2022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4BA88C-2302-4397-BDDA-810680BA320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8D9634C-DCA8-419B-BD50-21C35BFDD455}" type="datetimeFigureOut">
              <a:rPr lang="en-US" smtClean="0"/>
              <a:pPr/>
              <a:t>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BA88C-2302-4397-BDDA-810680BA320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8D9634C-DCA8-419B-BD50-21C35BFDD455}" type="datetimeFigureOut">
              <a:rPr lang="en-US" smtClean="0"/>
              <a:pPr/>
              <a:t>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BA88C-2302-4397-BDDA-810680BA320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C8D9634C-DCA8-419B-BD50-21C35BFDD455}" type="datetimeFigureOut">
              <a:rPr lang="en-US" smtClean="0"/>
              <a:pPr/>
              <a:t>1/10/2022</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D4BA88C-2302-4397-BDDA-810680BA320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manbiz.com-/"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762000"/>
            <a:ext cx="6248400" cy="838200"/>
          </a:xfrm>
        </p:spPr>
        <p:txBody>
          <a:bodyPr>
            <a:noAutofit/>
          </a:bodyPr>
          <a:lstStyle/>
          <a:p>
            <a:r>
              <a:rPr lang="en-US" sz="3200" dirty="0">
                <a:solidFill>
                  <a:srgbClr val="0070C0"/>
                </a:solidFill>
              </a:rPr>
              <a:t/>
            </a:r>
            <a:br>
              <a:rPr lang="en-US" sz="3200" dirty="0">
                <a:solidFill>
                  <a:srgbClr val="0070C0"/>
                </a:solidFill>
              </a:rPr>
            </a:br>
            <a:r>
              <a:rPr lang="en-US" sz="3200" dirty="0">
                <a:solidFill>
                  <a:srgbClr val="0070C0"/>
                </a:solidFill>
              </a:rPr>
              <a:t/>
            </a:r>
            <a:br>
              <a:rPr lang="en-US" sz="3200" dirty="0">
                <a:solidFill>
                  <a:srgbClr val="0070C0"/>
                </a:solidFill>
              </a:rPr>
            </a:br>
            <a:r>
              <a:rPr lang="en-US" sz="3200" dirty="0">
                <a:solidFill>
                  <a:srgbClr val="0070C0"/>
                </a:solidFill>
              </a:rPr>
              <a:t/>
            </a:r>
            <a:br>
              <a:rPr lang="en-US" sz="3200" dirty="0">
                <a:solidFill>
                  <a:srgbClr val="0070C0"/>
                </a:solidFill>
              </a:rPr>
            </a:br>
            <a:r>
              <a:rPr lang="en-US" sz="3200" dirty="0">
                <a:solidFill>
                  <a:srgbClr val="0070C0"/>
                </a:solidFill>
              </a:rPr>
              <a:t/>
            </a:r>
            <a:br>
              <a:rPr lang="en-US" sz="3200" dirty="0">
                <a:solidFill>
                  <a:srgbClr val="0070C0"/>
                </a:solidFill>
              </a:rPr>
            </a:br>
            <a:r>
              <a:rPr lang="en-US" sz="3200" dirty="0">
                <a:solidFill>
                  <a:srgbClr val="0070C0"/>
                </a:solidFill>
              </a:rPr>
              <a:t/>
            </a:r>
            <a:br>
              <a:rPr lang="en-US" sz="3200" dirty="0">
                <a:solidFill>
                  <a:srgbClr val="0070C0"/>
                </a:solidFill>
              </a:rPr>
            </a:br>
            <a:r>
              <a:rPr lang="en-US" sz="3200" dirty="0">
                <a:solidFill>
                  <a:srgbClr val="0070C0"/>
                </a:solidFill>
              </a:rPr>
              <a:t/>
            </a:r>
            <a:br>
              <a:rPr lang="en-US" sz="3200" dirty="0">
                <a:solidFill>
                  <a:srgbClr val="0070C0"/>
                </a:solidFill>
              </a:rPr>
            </a:br>
            <a:r>
              <a:rPr lang="en-US" sz="3200" dirty="0">
                <a:solidFill>
                  <a:srgbClr val="0070C0"/>
                </a:solidFill>
              </a:rPr>
              <a:t/>
            </a:r>
            <a:br>
              <a:rPr lang="en-US" sz="3200" dirty="0">
                <a:solidFill>
                  <a:srgbClr val="0070C0"/>
                </a:solidFill>
              </a:rPr>
            </a:br>
            <a:r>
              <a:rPr lang="en-US" sz="3200" dirty="0" smtClean="0">
                <a:solidFill>
                  <a:srgbClr val="0070C0"/>
                </a:solidFill>
              </a:rPr>
              <a:t/>
            </a:r>
            <a:br>
              <a:rPr lang="en-US" sz="3200" dirty="0" smtClean="0">
                <a:solidFill>
                  <a:srgbClr val="0070C0"/>
                </a:solidFill>
              </a:rPr>
            </a:br>
            <a:r>
              <a:rPr lang="en-US" sz="3200" dirty="0" smtClean="0">
                <a:solidFill>
                  <a:srgbClr val="0070C0"/>
                </a:solidFill>
              </a:rPr>
              <a:t/>
            </a:r>
            <a:br>
              <a:rPr lang="en-US" sz="3200" dirty="0" smtClean="0">
                <a:solidFill>
                  <a:srgbClr val="0070C0"/>
                </a:solidFill>
              </a:rPr>
            </a:br>
            <a:r>
              <a:rPr lang="en-US" sz="2400" dirty="0" err="1" smtClean="0"/>
              <a:t>Hirachand</a:t>
            </a:r>
            <a:r>
              <a:rPr lang="en-US" sz="2400" dirty="0" smtClean="0"/>
              <a:t> </a:t>
            </a:r>
            <a:r>
              <a:rPr lang="en-US" sz="2400" dirty="0" err="1"/>
              <a:t>Nemchand</a:t>
            </a:r>
            <a:r>
              <a:rPr lang="en-US" sz="2400" dirty="0"/>
              <a:t> College of</a:t>
            </a:r>
            <a:br>
              <a:rPr lang="en-US" sz="2400" dirty="0"/>
            </a:br>
            <a:r>
              <a:rPr lang="en-US" sz="2400" dirty="0" smtClean="0"/>
              <a:t> Commerce</a:t>
            </a:r>
            <a:r>
              <a:rPr lang="en-US" sz="2400" dirty="0"/>
              <a:t>, </a:t>
            </a:r>
            <a:r>
              <a:rPr lang="en-US" sz="2400" dirty="0" err="1" smtClean="0"/>
              <a:t>Solapur</a:t>
            </a:r>
            <a:r>
              <a:rPr lang="en-US" sz="2400" dirty="0" smtClean="0"/>
              <a:t/>
            </a:r>
            <a:br>
              <a:rPr lang="en-US" sz="2400" dirty="0" smtClean="0"/>
            </a:br>
            <a:r>
              <a:rPr lang="en-US" sz="2400" dirty="0" smtClean="0"/>
              <a:t>Autonomous College</a:t>
            </a:r>
            <a:r>
              <a:rPr lang="en-US" sz="2400" dirty="0">
                <a:solidFill>
                  <a:srgbClr val="0070C0"/>
                </a:solidFill>
              </a:rPr>
              <a:t/>
            </a:r>
            <a:br>
              <a:rPr lang="en-US" sz="2400" dirty="0">
                <a:solidFill>
                  <a:srgbClr val="0070C0"/>
                </a:solidFill>
              </a:rPr>
            </a:br>
            <a:endParaRPr lang="en-US" sz="2400" dirty="0"/>
          </a:p>
        </p:txBody>
      </p:sp>
      <p:sp>
        <p:nvSpPr>
          <p:cNvPr id="3" name="Subtitle 2"/>
          <p:cNvSpPr>
            <a:spLocks noGrp="1"/>
          </p:cNvSpPr>
          <p:nvPr>
            <p:ph type="subTitle" idx="1"/>
          </p:nvPr>
        </p:nvSpPr>
        <p:spPr>
          <a:xfrm>
            <a:off x="0" y="1524000"/>
            <a:ext cx="8991600" cy="5257800"/>
          </a:xfrm>
        </p:spPr>
        <p:txBody>
          <a:bodyPr>
            <a:normAutofit/>
          </a:bodyPr>
          <a:lstStyle/>
          <a:p>
            <a:r>
              <a:rPr lang="en-US" sz="2800" dirty="0">
                <a:solidFill>
                  <a:schemeClr val="bg1"/>
                </a:solidFill>
                <a:latin typeface="Times New Roman" pitchFamily="18" charset="0"/>
                <a:cs typeface="Times New Roman" pitchFamily="18" charset="0"/>
              </a:rPr>
              <a:t>Class- 	B.Com Part- </a:t>
            </a:r>
            <a:r>
              <a:rPr lang="en-US" sz="2800" dirty="0" smtClean="0">
                <a:solidFill>
                  <a:schemeClr val="bg1"/>
                </a:solidFill>
                <a:latin typeface="Times New Roman" pitchFamily="18" charset="0"/>
                <a:cs typeface="Times New Roman" pitchFamily="18" charset="0"/>
              </a:rPr>
              <a:t>I, </a:t>
            </a:r>
            <a:r>
              <a:rPr lang="en-US" sz="2800" dirty="0" err="1" smtClean="0">
                <a:solidFill>
                  <a:schemeClr val="bg1"/>
                </a:solidFill>
                <a:latin typeface="Times New Roman" pitchFamily="18" charset="0"/>
                <a:cs typeface="Times New Roman" pitchFamily="18" charset="0"/>
              </a:rPr>
              <a:t>Sem</a:t>
            </a:r>
            <a:r>
              <a:rPr lang="en-US" sz="2800" dirty="0" smtClean="0">
                <a:solidFill>
                  <a:schemeClr val="bg1"/>
                </a:solidFill>
                <a:latin typeface="Times New Roman" pitchFamily="18" charset="0"/>
                <a:cs typeface="Times New Roman" pitchFamily="18" charset="0"/>
              </a:rPr>
              <a:t>-I</a:t>
            </a:r>
          </a:p>
          <a:p>
            <a:endParaRPr lang="en-US" sz="2800" dirty="0" smtClean="0">
              <a:solidFill>
                <a:schemeClr val="bg1"/>
              </a:solidFill>
              <a:latin typeface="Times New Roman" pitchFamily="18" charset="0"/>
              <a:cs typeface="Times New Roman" pitchFamily="18" charset="0"/>
            </a:endParaRPr>
          </a:p>
          <a:p>
            <a:r>
              <a:rPr lang="en-US" sz="1600" dirty="0" smtClean="0">
                <a:solidFill>
                  <a:schemeClr val="bg1"/>
                </a:solidFill>
                <a:latin typeface="Times New Roman" pitchFamily="18" charset="0"/>
                <a:cs typeface="Times New Roman" pitchFamily="18" charset="0"/>
              </a:rPr>
              <a:t>Reading </a:t>
            </a:r>
            <a:r>
              <a:rPr lang="en-US" sz="1600" dirty="0" smtClean="0">
                <a:solidFill>
                  <a:schemeClr val="bg1"/>
                </a:solidFill>
                <a:latin typeface="Times New Roman" pitchFamily="18" charset="0"/>
                <a:cs typeface="Times New Roman" pitchFamily="18" charset="0"/>
              </a:rPr>
              <a:t>Material</a:t>
            </a:r>
            <a:endParaRPr lang="en-US" sz="2800" dirty="0">
              <a:solidFill>
                <a:schemeClr val="bg1"/>
              </a:solidFill>
              <a:latin typeface="Times New Roman" pitchFamily="18" charset="0"/>
              <a:cs typeface="Times New Roman" pitchFamily="18" charset="0"/>
            </a:endParaRPr>
          </a:p>
          <a:p>
            <a:r>
              <a:rPr lang="en-US" sz="2800" dirty="0" smtClean="0">
                <a:solidFill>
                  <a:schemeClr val="bg1"/>
                </a:solidFill>
                <a:latin typeface="Times New Roman" pitchFamily="18" charset="0"/>
                <a:cs typeface="Times New Roman" pitchFamily="18" charset="0"/>
              </a:rPr>
              <a:t>Sub- </a:t>
            </a:r>
            <a:r>
              <a:rPr lang="en-US" sz="2800" dirty="0">
                <a:solidFill>
                  <a:schemeClr val="bg1"/>
                </a:solidFill>
                <a:latin typeface="Times New Roman" pitchFamily="18" charset="0"/>
                <a:cs typeface="Times New Roman" pitchFamily="18" charset="0"/>
              </a:rPr>
              <a:t>	</a:t>
            </a:r>
            <a:r>
              <a:rPr lang="en-US" sz="2800" dirty="0" smtClean="0">
                <a:solidFill>
                  <a:schemeClr val="bg1"/>
                </a:solidFill>
                <a:latin typeface="Times New Roman" pitchFamily="18" charset="0"/>
                <a:cs typeface="Times New Roman" pitchFamily="18" charset="0"/>
              </a:rPr>
              <a:t>Principles of Marketing </a:t>
            </a:r>
          </a:p>
          <a:p>
            <a:endParaRPr lang="en-US" sz="2800" dirty="0">
              <a:solidFill>
                <a:schemeClr val="bg1"/>
              </a:solidFill>
              <a:latin typeface="Times New Roman" pitchFamily="18" charset="0"/>
              <a:cs typeface="Times New Roman" pitchFamily="18" charset="0"/>
            </a:endParaRPr>
          </a:p>
          <a:p>
            <a:endParaRPr lang="en-US" sz="3600" dirty="0">
              <a:solidFill>
                <a:schemeClr val="bg1"/>
              </a:solidFill>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pic>
        <p:nvPicPr>
          <p:cNvPr id="35842" name="Picture 2" descr="https://encrypted-tbn0.gstatic.com/images?q=tbn%3AANd9GcSIh_rJcU_45pJeXUtsKwobr7scuX74jGZlfA&amp;usqp=CAU"/>
          <p:cNvPicPr>
            <a:picLocks noChangeAspect="1" noChangeArrowheads="1"/>
          </p:cNvPicPr>
          <p:nvPr/>
        </p:nvPicPr>
        <p:blipFill>
          <a:blip r:embed="rId2"/>
          <a:srcRect/>
          <a:stretch>
            <a:fillRect/>
          </a:stretch>
        </p:blipFill>
        <p:spPr bwMode="auto">
          <a:xfrm>
            <a:off x="6858000" y="0"/>
            <a:ext cx="2286000" cy="1521230"/>
          </a:xfrm>
          <a:prstGeom prst="rect">
            <a:avLst/>
          </a:prstGeom>
          <a:noFill/>
        </p:spPr>
      </p:pic>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8229600" cy="1066800"/>
          </a:xfrm>
        </p:spPr>
        <p:txBody>
          <a:bodyPr>
            <a:normAutofit fontScale="90000"/>
          </a:bodyPr>
          <a:lstStyle/>
          <a:p>
            <a:r>
              <a:rPr lang="en-US" b="1" dirty="0"/>
              <a:t>Importance to Economy and Society</a:t>
            </a:r>
          </a:p>
        </p:txBody>
      </p:sp>
      <p:sp>
        <p:nvSpPr>
          <p:cNvPr id="3" name="Content Placeholder 2"/>
          <p:cNvSpPr>
            <a:spLocks noGrp="1"/>
          </p:cNvSpPr>
          <p:nvPr>
            <p:ph idx="1"/>
          </p:nvPr>
        </p:nvSpPr>
        <p:spPr>
          <a:xfrm>
            <a:off x="228600" y="1676400"/>
            <a:ext cx="8915400" cy="4974336"/>
          </a:xfrm>
        </p:spPr>
        <p:txBody>
          <a:bodyPr>
            <a:normAutofit/>
          </a:bodyPr>
          <a:lstStyle/>
          <a:p>
            <a:r>
              <a:rPr lang="en-US" sz="2400" dirty="0"/>
              <a:t>Brings economic value to products and services</a:t>
            </a:r>
          </a:p>
          <a:p>
            <a:r>
              <a:rPr lang="en-US" sz="2400" dirty="0"/>
              <a:t>Employment</a:t>
            </a:r>
          </a:p>
          <a:p>
            <a:r>
              <a:rPr lang="en-US" sz="2400" dirty="0"/>
              <a:t>Encouragement to Enterprise</a:t>
            </a:r>
          </a:p>
          <a:p>
            <a:r>
              <a:rPr lang="en-US" sz="2400" dirty="0"/>
              <a:t>Boost to Entrepreneurship</a:t>
            </a:r>
          </a:p>
          <a:p>
            <a:r>
              <a:rPr lang="en-US" sz="2400" dirty="0"/>
              <a:t>Development of allied services</a:t>
            </a:r>
          </a:p>
          <a:p>
            <a:r>
              <a:rPr lang="en-US" sz="2400" dirty="0"/>
              <a:t>Encouragement to Investment</a:t>
            </a:r>
          </a:p>
          <a:p>
            <a:r>
              <a:rPr lang="en-US" sz="2400" dirty="0"/>
              <a:t>Speed up the process and rate of economic development</a:t>
            </a:r>
            <a:r>
              <a:rPr lang="en-US" sz="2400" dirty="0" smtClean="0"/>
              <a:t>.</a:t>
            </a:r>
          </a:p>
          <a:p>
            <a:r>
              <a:rPr lang="en-US" sz="2400" dirty="0" smtClean="0"/>
              <a:t>Marketing has educative value</a:t>
            </a:r>
          </a:p>
          <a:p>
            <a:r>
              <a:rPr lang="en-US" sz="2400" dirty="0" smtClean="0"/>
              <a:t>Marketing develops new consumption pattern</a:t>
            </a:r>
          </a:p>
          <a:p>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Meaning of Marketing Environment:</a:t>
            </a:r>
            <a:endParaRPr lang="en-US" dirty="0"/>
          </a:p>
        </p:txBody>
      </p:sp>
      <p:sp>
        <p:nvSpPr>
          <p:cNvPr id="3" name="Content Placeholder 2"/>
          <p:cNvSpPr>
            <a:spLocks noGrp="1"/>
          </p:cNvSpPr>
          <p:nvPr>
            <p:ph idx="1"/>
          </p:nvPr>
        </p:nvSpPr>
        <p:spPr/>
        <p:txBody>
          <a:bodyPr>
            <a:normAutofit/>
          </a:bodyPr>
          <a:lstStyle/>
          <a:p>
            <a:r>
              <a:rPr lang="en-US" dirty="0" smtClean="0"/>
              <a:t>The marketing environment refers to all internal and external factors, which directly or indirectly influence the organization’s decisions related to marketing activities..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583936"/>
          </a:xfrm>
        </p:spPr>
        <p:txBody>
          <a:bodyPr>
            <a:normAutofit fontScale="92500" lnSpcReduction="10000"/>
          </a:bodyPr>
          <a:lstStyle/>
          <a:p>
            <a:r>
              <a:rPr lang="en-US" dirty="0" smtClean="0"/>
              <a:t>Internal factors are within the control of an organization; whereas, external factors do not fall within its control. </a:t>
            </a:r>
          </a:p>
          <a:p>
            <a:r>
              <a:rPr lang="en-US" dirty="0" smtClean="0"/>
              <a:t>The external factors include government, technological, economical, social, and competitive forces; whereas, organization’s strengths, weaknesses, and competencies form the part of internal factors. </a:t>
            </a:r>
          </a:p>
          <a:p>
            <a:r>
              <a:rPr lang="en-US" dirty="0" smtClean="0"/>
              <a:t>Marketers try to predict the changes, which might take place in future, by monitoring the marketing environment. These changes may create threats and opportunities for the business. With these changes, marketers continue to modify their strategies and plans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 marketing environment mostly comprises of the following types of environment: </a:t>
            </a:r>
          </a:p>
          <a:p>
            <a:r>
              <a:rPr lang="en-US" dirty="0" smtClean="0"/>
              <a:t>1. Micro Environment </a:t>
            </a:r>
          </a:p>
          <a:p>
            <a:r>
              <a:rPr lang="en-US" dirty="0" smtClean="0"/>
              <a:t>2. Macro Environment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1. Micro Environment: Micro environment refers to the environment, which is closely linked to the organization, and directly affects organizational activities. </a:t>
            </a:r>
          </a:p>
          <a:p>
            <a:r>
              <a:rPr lang="en-US" dirty="0" smtClean="0"/>
              <a:t>It can be divided into supply side and demand side environment. Supply side environment includes the suppliers, marketing intermediaries, and competitors who offer raw materials or supply products. On the other hand, demand side environment includes customers who consume products.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Micro Environment</a:t>
            </a:r>
            <a:endParaRPr lang="en-US" dirty="0"/>
          </a:p>
        </p:txBody>
      </p:sp>
      <p:sp>
        <p:nvSpPr>
          <p:cNvPr id="3" name="Content Placeholder 2"/>
          <p:cNvSpPr>
            <a:spLocks noGrp="1"/>
          </p:cNvSpPr>
          <p:nvPr>
            <p:ph idx="1"/>
          </p:nvPr>
        </p:nvSpPr>
        <p:spPr/>
        <p:txBody>
          <a:bodyPr/>
          <a:lstStyle/>
          <a:p>
            <a:r>
              <a:rPr lang="en-US" dirty="0" smtClean="0"/>
              <a:t> Suppliers</a:t>
            </a:r>
          </a:p>
          <a:p>
            <a:r>
              <a:rPr lang="en-US" dirty="0" smtClean="0"/>
              <a:t>Marketing Intermediaries</a:t>
            </a:r>
          </a:p>
          <a:p>
            <a:r>
              <a:rPr lang="en-US" dirty="0" smtClean="0"/>
              <a:t>Customers</a:t>
            </a:r>
          </a:p>
          <a:p>
            <a:r>
              <a:rPr lang="en-US" dirty="0" smtClean="0"/>
              <a:t>Competitors</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Macro Environment</a:t>
            </a:r>
            <a:endParaRPr lang="en-US" dirty="0"/>
          </a:p>
        </p:txBody>
      </p:sp>
      <p:sp>
        <p:nvSpPr>
          <p:cNvPr id="3" name="Content Placeholder 2"/>
          <p:cNvSpPr>
            <a:spLocks noGrp="1"/>
          </p:cNvSpPr>
          <p:nvPr>
            <p:ph idx="1"/>
          </p:nvPr>
        </p:nvSpPr>
        <p:spPr/>
        <p:txBody>
          <a:bodyPr/>
          <a:lstStyle/>
          <a:p>
            <a:r>
              <a:rPr lang="en-US" dirty="0" smtClean="0"/>
              <a:t>Macro environment involves a set of environmental factors that is beyond the control of an organization. These factors influence the organizational activities to a significant extent. Macro environment is subject to constant change. The changes in macro environment bring opportunities and threats in an organization.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Demographic Environment</a:t>
            </a:r>
          </a:p>
          <a:p>
            <a:r>
              <a:rPr lang="en-US" dirty="0" smtClean="0"/>
              <a:t>Economic Environment</a:t>
            </a:r>
          </a:p>
          <a:p>
            <a:r>
              <a:rPr lang="en-US" dirty="0" smtClean="0"/>
              <a:t>Natural Environment</a:t>
            </a:r>
          </a:p>
          <a:p>
            <a:r>
              <a:rPr lang="en-US" dirty="0" smtClean="0"/>
              <a:t>Socio-Cultural Environment</a:t>
            </a:r>
          </a:p>
          <a:p>
            <a:r>
              <a:rPr lang="en-US" dirty="0" smtClean="0"/>
              <a:t>Technological Environment</a:t>
            </a:r>
            <a:endParaRPr lang="en-US" dirty="0"/>
          </a:p>
        </p:txBody>
      </p:sp>
      <p:sp>
        <p:nvSpPr>
          <p:cNvPr id="4" name="Title 1"/>
          <p:cNvSpPr>
            <a:spLocks noGrp="1"/>
          </p:cNvSpPr>
          <p:nvPr>
            <p:ph type="title"/>
          </p:nvPr>
        </p:nvSpPr>
        <p:spPr>
          <a:xfrm>
            <a:off x="457200" y="1143000"/>
            <a:ext cx="8229600" cy="1066800"/>
          </a:xfrm>
        </p:spPr>
        <p:txBody>
          <a:bodyPr/>
          <a:lstStyle/>
          <a:p>
            <a:r>
              <a:rPr lang="en-US" dirty="0" smtClean="0"/>
              <a:t>Macro Environment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Market segmentation</a:t>
            </a:r>
            <a:endParaRPr lang="en-US" dirty="0"/>
          </a:p>
        </p:txBody>
      </p:sp>
      <p:sp>
        <p:nvSpPr>
          <p:cNvPr id="3" name="Content Placeholder 2"/>
          <p:cNvSpPr>
            <a:spLocks noGrp="1"/>
          </p:cNvSpPr>
          <p:nvPr>
            <p:ph idx="1"/>
          </p:nvPr>
        </p:nvSpPr>
        <p:spPr/>
        <p:txBody>
          <a:bodyPr/>
          <a:lstStyle/>
          <a:p>
            <a:r>
              <a:rPr lang="en-US" dirty="0" smtClean="0"/>
              <a:t>Market segmentation is one of the most efficient tools for marketers to cater to their target group. It makes it easier for them to personalize their campaigns, focus on what’s necessary, and group similar consumers to target them in an effective manner.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Market Segmentation?</a:t>
            </a:r>
            <a:endParaRPr lang="en-US" dirty="0"/>
          </a:p>
        </p:txBody>
      </p:sp>
      <p:sp>
        <p:nvSpPr>
          <p:cNvPr id="3" name="Content Placeholder 2"/>
          <p:cNvSpPr>
            <a:spLocks noGrp="1"/>
          </p:cNvSpPr>
          <p:nvPr>
            <p:ph idx="1"/>
          </p:nvPr>
        </p:nvSpPr>
        <p:spPr/>
        <p:txBody>
          <a:bodyPr>
            <a:normAutofit fontScale="92500"/>
          </a:bodyPr>
          <a:lstStyle/>
          <a:p>
            <a:r>
              <a:rPr lang="en-US" dirty="0" smtClean="0"/>
              <a:t>Market segmentation is a process of dividing the market of potential customers into smaller and more defined segments on the basis of certain shared characteristics like demographics, interests, needs, or location.</a:t>
            </a:r>
          </a:p>
          <a:p>
            <a:r>
              <a:rPr lang="en-US" dirty="0" smtClean="0"/>
              <a:t> The member of these groups share similar characteristics and usually have one or more than one aspect common among them which makes it easier for the marketer to craft marketing communication messages for the entire group.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229600" cy="1066800"/>
          </a:xfrm>
        </p:spPr>
        <p:txBody>
          <a:bodyPr/>
          <a:lstStyle/>
          <a:p>
            <a:r>
              <a:rPr lang="en-US" dirty="0"/>
              <a:t>Marketing </a:t>
            </a:r>
          </a:p>
        </p:txBody>
      </p:sp>
      <p:sp>
        <p:nvSpPr>
          <p:cNvPr id="3" name="Content Placeholder 2"/>
          <p:cNvSpPr>
            <a:spLocks noGrp="1"/>
          </p:cNvSpPr>
          <p:nvPr>
            <p:ph idx="1"/>
          </p:nvPr>
        </p:nvSpPr>
        <p:spPr>
          <a:xfrm>
            <a:off x="0" y="1066800"/>
            <a:ext cx="9144000" cy="5544312"/>
          </a:xfrm>
        </p:spPr>
        <p:txBody>
          <a:bodyPr>
            <a:normAutofit/>
          </a:bodyPr>
          <a:lstStyle/>
          <a:p>
            <a:r>
              <a:rPr lang="en-US" dirty="0"/>
              <a:t>Introduction:</a:t>
            </a:r>
          </a:p>
          <a:p>
            <a:r>
              <a:rPr lang="en-US" dirty="0"/>
              <a:t>History of Human Civilization</a:t>
            </a:r>
          </a:p>
          <a:p>
            <a:r>
              <a:rPr lang="en-US" dirty="0"/>
              <a:t>Exchange is the central theme </a:t>
            </a:r>
          </a:p>
          <a:p>
            <a:r>
              <a:rPr lang="en-US" dirty="0"/>
              <a:t>Need is the driving force for all types of transactions</a:t>
            </a:r>
          </a:p>
          <a:p>
            <a:r>
              <a:rPr lang="en-US" dirty="0"/>
              <a:t>Human wants are multiple, unlimited, innumerable, variable and recurring.</a:t>
            </a:r>
          </a:p>
          <a:p>
            <a:r>
              <a:rPr lang="en-US" dirty="0"/>
              <a:t>Needs are transformed in to wants </a:t>
            </a:r>
          </a:p>
          <a:p>
            <a:r>
              <a:rPr lang="en-US" dirty="0"/>
              <a:t>Wants generate demand</a:t>
            </a:r>
          </a:p>
          <a:p>
            <a:endParaRPr lang="en-US" dirty="0"/>
          </a:p>
          <a:p>
            <a:endParaRPr lang="en-US" dirty="0"/>
          </a:p>
        </p:txBody>
      </p:sp>
      <p:sp>
        <p:nvSpPr>
          <p:cNvPr id="50178" name="AutoShape 2" descr="shutterstock_443845528-1"/>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0180" name="AutoShape 4" descr="shutterstock_443845528-1"/>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50182" name="Picture 6" descr="https://encrypted-tbn0.gstatic.com/images?q=tbn:ANd9GcQqXtgf5PrFqB9HsjTX4pbUs9MzRSleGkN9r2TihDpcCiugBgc&amp;s"/>
          <p:cNvPicPr>
            <a:picLocks noChangeAspect="1" noChangeArrowheads="1"/>
          </p:cNvPicPr>
          <p:nvPr/>
        </p:nvPicPr>
        <p:blipFill>
          <a:blip r:embed="rId3"/>
          <a:srcRect/>
          <a:stretch>
            <a:fillRect/>
          </a:stretch>
        </p:blipFill>
        <p:spPr bwMode="auto">
          <a:xfrm>
            <a:off x="6286499" y="172212"/>
            <a:ext cx="2840011" cy="1590406"/>
          </a:xfrm>
          <a:prstGeom prst="rect">
            <a:avLst/>
          </a:prstGeom>
          <a:noFill/>
        </p:spPr>
      </p:pic>
      <p:sp>
        <p:nvSpPr>
          <p:cNvPr id="7" name="Rounded Rectangle 6"/>
          <p:cNvSpPr/>
          <p:nvPr/>
        </p:nvSpPr>
        <p:spPr>
          <a:xfrm>
            <a:off x="457200" y="6477000"/>
            <a:ext cx="36576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hlinkClick r:id="rId4"/>
              </a:rPr>
              <a:t>https://www.manbiz.com-</a:t>
            </a:r>
            <a:r>
              <a:rPr lang="en-US" sz="900" dirty="0"/>
              <a:t> Picture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 are many reasons as to why market segmentation is done. One of the major reasons marketers segment market is because they can create a custom marketing mix for each segment and cater them accordingly.</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Market Segmentation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Companies often deal with customers who belong to different age groups, have varied interests, and are motivated by different triggers. </a:t>
            </a:r>
          </a:p>
          <a:p>
            <a:r>
              <a:rPr lang="en-US" dirty="0" smtClean="0"/>
              <a:t>Segmenting these potential customers into different groups – Makes it easier for the marketer to develop a different marketing mix for each customer segment which is more likely to bring results. </a:t>
            </a:r>
          </a:p>
          <a:p>
            <a:r>
              <a:rPr lang="en-US" dirty="0" smtClean="0"/>
              <a:t>Increases the results of the marketing efforts as each of the groups witness personalized marketing messages according to what stimulates them to do the task.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Bases of Market Segmentation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Bases Of Market Segmentation Segmenting is dividing a group into subgroups according to some set bases. </a:t>
            </a:r>
          </a:p>
          <a:p>
            <a:pPr>
              <a:buNone/>
            </a:pPr>
            <a:r>
              <a:rPr lang="en-US" dirty="0" smtClean="0"/>
              <a:t>   These bases range from age, gender, etc. to psychographic factors like attitude, interest, values, etc</a:t>
            </a:r>
          </a:p>
          <a:p>
            <a:r>
              <a:rPr lang="en-US" dirty="0" smtClean="0"/>
              <a:t>Gender</a:t>
            </a:r>
          </a:p>
          <a:p>
            <a:r>
              <a:rPr lang="en-US" dirty="0" smtClean="0"/>
              <a:t>Age Group</a:t>
            </a:r>
          </a:p>
          <a:p>
            <a:r>
              <a:rPr lang="en-US" dirty="0" smtClean="0"/>
              <a:t>Income</a:t>
            </a:r>
          </a:p>
          <a:p>
            <a:r>
              <a:rPr lang="en-US" dirty="0" smtClean="0"/>
              <a:t>Place</a:t>
            </a:r>
          </a:p>
          <a:p>
            <a:r>
              <a:rPr lang="en-US" dirty="0" smtClean="0"/>
              <a:t>Occupation</a:t>
            </a:r>
          </a:p>
          <a:p>
            <a:r>
              <a:rPr lang="en-US" dirty="0" smtClean="0"/>
              <a:t>Usage</a:t>
            </a:r>
          </a:p>
          <a:p>
            <a:r>
              <a:rPr lang="en-US" dirty="0" smtClean="0"/>
              <a:t>Lifestyle</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Market Segmentation</a:t>
            </a:r>
            <a:endParaRPr lang="en-US" dirty="0"/>
          </a:p>
        </p:txBody>
      </p:sp>
      <p:sp>
        <p:nvSpPr>
          <p:cNvPr id="3" name="Content Placeholder 2"/>
          <p:cNvSpPr>
            <a:spLocks noGrp="1"/>
          </p:cNvSpPr>
          <p:nvPr>
            <p:ph idx="1"/>
          </p:nvPr>
        </p:nvSpPr>
        <p:spPr/>
        <p:txBody>
          <a:bodyPr/>
          <a:lstStyle/>
          <a:p>
            <a:r>
              <a:rPr lang="en-US" dirty="0" smtClean="0"/>
              <a:t>Geographic Segmentation</a:t>
            </a:r>
          </a:p>
          <a:p>
            <a:r>
              <a:rPr lang="en-US" dirty="0" smtClean="0"/>
              <a:t>Demographic Segmentation</a:t>
            </a:r>
          </a:p>
          <a:p>
            <a:r>
              <a:rPr lang="en-US" dirty="0" err="1" smtClean="0"/>
              <a:t>Behavioural</a:t>
            </a:r>
            <a:r>
              <a:rPr lang="en-US" dirty="0" smtClean="0"/>
              <a:t> Segmentation</a:t>
            </a:r>
          </a:p>
          <a:p>
            <a:r>
              <a:rPr lang="en-US" dirty="0" smtClean="0"/>
              <a:t>Psychographic Segmentation</a:t>
            </a:r>
          </a:p>
          <a:p>
            <a:r>
              <a:rPr lang="en-US" dirty="0" smtClean="0"/>
              <a:t>Nature of A Market Segment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Market Segmentation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Segmenting the market offers the following benefits to the businesses –  Better Matching Of Customer Needs: Different customers have different needs. By segmenting the target market and developing homogeneous groups, it becomes easier for the marketer to cater to the customer needs better. </a:t>
            </a:r>
          </a:p>
          <a:p>
            <a:r>
              <a:rPr lang="en-US" dirty="0" smtClean="0"/>
              <a:t>Identification Of Gaps In The Market: Market segmentation also results in the identification of target groups that are not targeted well in the market. This opens up opportunities for the business to exploit and make profits from.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Market Segmentation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Increased ROI: Since market segmentation helps serve the customer needs better, it not only decreases spending unnecessarily but it increases repeated sales, and customers also return the </a:t>
            </a:r>
            <a:r>
              <a:rPr lang="en-US" dirty="0" err="1" smtClean="0"/>
              <a:t>favour</a:t>
            </a:r>
            <a:r>
              <a:rPr lang="en-US" dirty="0" smtClean="0"/>
              <a:t> in the form of referrals, word of mouth, etc. </a:t>
            </a:r>
          </a:p>
          <a:p>
            <a:r>
              <a:rPr lang="en-US" dirty="0" smtClean="0"/>
              <a:t>Customer Retention: Customers retain with a business which understands their needs and fulfils them as they require. Segmentation helps in this. </a:t>
            </a:r>
          </a:p>
          <a:p>
            <a:r>
              <a:rPr lang="en-US" dirty="0" smtClean="0"/>
              <a:t>Increased Market Share: Through market segmentation and targeted communication, a competitive advantage can be built which results in increased market share.</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descr="E:\Notes and PPTs FYBcom SYBCom TYBCom\F Y B Com\B Com I  Sem II\Sem I\4 ps of Marketing.png"/>
          <p:cNvPicPr>
            <a:picLocks noChangeAspect="1" noChangeArrowheads="1"/>
          </p:cNvPicPr>
          <p:nvPr/>
        </p:nvPicPr>
        <p:blipFill>
          <a:blip r:embed="rId2"/>
          <a:srcRect/>
          <a:stretch>
            <a:fillRect/>
          </a:stretch>
        </p:blipFill>
        <p:spPr bwMode="auto">
          <a:xfrm>
            <a:off x="0" y="457200"/>
            <a:ext cx="9144000" cy="6858000"/>
          </a:xfrm>
          <a:prstGeom prst="rect">
            <a:avLst/>
          </a:prstGeom>
          <a:noFill/>
        </p:spPr>
      </p:pic>
      <p:sp>
        <p:nvSpPr>
          <p:cNvPr id="5" name="Rectangle 4"/>
          <p:cNvSpPr/>
          <p:nvPr/>
        </p:nvSpPr>
        <p:spPr>
          <a:xfrm>
            <a:off x="1219200" y="6705600"/>
            <a:ext cx="64770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smtClean="0"/>
              <a:t>Source: https://indiafreenotes.com/4ps-of-marketing/</a:t>
            </a:r>
            <a:endParaRPr lang="en-US" sz="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725470"/>
          </a:xfrm>
        </p:spPr>
        <p:txBody>
          <a:bodyPr>
            <a:normAutofit/>
          </a:bodyPr>
          <a:lstStyle/>
          <a:p>
            <a:r>
              <a:rPr lang="en-US" dirty="0" smtClean="0"/>
              <a:t>      Packaging –</a:t>
            </a:r>
            <a:r>
              <a:rPr lang="en-US" sz="3200" dirty="0" smtClean="0"/>
              <a:t>Features </a:t>
            </a:r>
            <a:endParaRPr lang="en-US" dirty="0"/>
          </a:p>
        </p:txBody>
      </p:sp>
      <p:sp>
        <p:nvSpPr>
          <p:cNvPr id="3" name="Content Placeholder 2"/>
          <p:cNvSpPr>
            <a:spLocks noGrp="1"/>
          </p:cNvSpPr>
          <p:nvPr>
            <p:ph idx="1"/>
          </p:nvPr>
        </p:nvSpPr>
        <p:spPr>
          <a:xfrm>
            <a:off x="381000" y="1447800"/>
            <a:ext cx="8474370" cy="5410200"/>
          </a:xfrm>
        </p:spPr>
        <p:txBody>
          <a:bodyPr>
            <a:normAutofit/>
          </a:bodyPr>
          <a:lstStyle/>
          <a:p>
            <a:pPr marL="539496" indent="-457200">
              <a:buFont typeface="+mj-lt"/>
              <a:buAutoNum type="arabicPeriod"/>
            </a:pPr>
            <a:r>
              <a:rPr lang="en-US" sz="2000" dirty="0" smtClean="0"/>
              <a:t>Good Presentation</a:t>
            </a:r>
          </a:p>
          <a:p>
            <a:pPr marL="539496" indent="-457200">
              <a:buFont typeface="+mj-lt"/>
              <a:buAutoNum type="arabicPeriod"/>
            </a:pPr>
            <a:r>
              <a:rPr lang="en-US" sz="2000" dirty="0" smtClean="0"/>
              <a:t>Protection –goods</a:t>
            </a:r>
          </a:p>
          <a:p>
            <a:pPr marL="539496" indent="-457200">
              <a:buFont typeface="+mj-lt"/>
              <a:buAutoNum type="arabicPeriod"/>
            </a:pPr>
            <a:r>
              <a:rPr lang="en-US" sz="2000" dirty="0" smtClean="0"/>
              <a:t>Safety</a:t>
            </a:r>
          </a:p>
          <a:p>
            <a:pPr marL="539496" indent="-457200">
              <a:buFont typeface="+mj-lt"/>
              <a:buAutoNum type="arabicPeriod"/>
            </a:pPr>
            <a:r>
              <a:rPr lang="en-US" sz="2000" dirty="0" smtClean="0"/>
              <a:t>Advertisement </a:t>
            </a:r>
          </a:p>
          <a:p>
            <a:pPr marL="539496" indent="-457200">
              <a:buFont typeface="+mj-lt"/>
              <a:buAutoNum type="arabicPeriod"/>
            </a:pPr>
            <a:r>
              <a:rPr lang="en-US" sz="2000" dirty="0" smtClean="0"/>
              <a:t>Attract customers</a:t>
            </a:r>
          </a:p>
          <a:p>
            <a:pPr marL="539496" indent="-457200">
              <a:buFont typeface="+mj-lt"/>
              <a:buAutoNum type="arabicPeriod"/>
            </a:pPr>
            <a:r>
              <a:rPr lang="en-US" sz="2000" dirty="0" smtClean="0"/>
              <a:t>Increase durability </a:t>
            </a:r>
          </a:p>
          <a:p>
            <a:pPr marL="539496" indent="-457200">
              <a:buFont typeface="+mj-lt"/>
              <a:buAutoNum type="arabicPeriod"/>
            </a:pPr>
            <a:r>
              <a:rPr lang="en-US" sz="2000" dirty="0" smtClean="0"/>
              <a:t>Ingredients</a:t>
            </a:r>
          </a:p>
          <a:p>
            <a:pPr marL="539496" indent="-457200">
              <a:buFont typeface="+mj-lt"/>
              <a:buAutoNum type="arabicPeriod"/>
            </a:pPr>
            <a:r>
              <a:rPr lang="en-US" sz="2000" dirty="0" smtClean="0"/>
              <a:t>Manufacture and   Expiry Date</a:t>
            </a:r>
          </a:p>
          <a:p>
            <a:pPr marL="539496" indent="-457200">
              <a:buFont typeface="+mj-lt"/>
              <a:buAutoNum type="arabicPeriod"/>
            </a:pPr>
            <a:r>
              <a:rPr lang="en-US" sz="2000" dirty="0" smtClean="0"/>
              <a:t>Branding </a:t>
            </a:r>
          </a:p>
          <a:p>
            <a:pPr marL="539496" indent="-457200">
              <a:buFont typeface="+mj-lt"/>
              <a:buAutoNum type="arabicPeriod"/>
            </a:pPr>
            <a:r>
              <a:rPr lang="en-US" sz="2000" dirty="0" smtClean="0"/>
              <a:t>Design </a:t>
            </a:r>
          </a:p>
          <a:p>
            <a:pPr marL="539496" indent="-457200">
              <a:buFont typeface="+mj-lt"/>
              <a:buAutoNum type="arabicPeriod"/>
            </a:pPr>
            <a:r>
              <a:rPr lang="en-US" sz="2000" dirty="0" smtClean="0"/>
              <a:t>Distribution (Transport)</a:t>
            </a:r>
          </a:p>
          <a:p>
            <a:pPr marL="539496" indent="-457200">
              <a:buFont typeface="+mj-lt"/>
              <a:buAutoNum type="arabicPeriod"/>
            </a:pPr>
            <a:r>
              <a:rPr lang="en-US" sz="2000" dirty="0" smtClean="0"/>
              <a:t>Differentiation</a:t>
            </a:r>
          </a:p>
          <a:p>
            <a:pPr marL="539496" indent="-457200">
              <a:buFont typeface="+mj-lt"/>
              <a:buAutoNum type="arabicPeriod"/>
            </a:pPr>
            <a:r>
              <a:rPr lang="en-US" sz="2000" dirty="0" smtClean="0"/>
              <a:t>Communication with Customer</a:t>
            </a:r>
          </a:p>
          <a:p>
            <a:pPr marL="539496" indent="-457200">
              <a:buFont typeface="+mj-lt"/>
              <a:buAutoNum type="arabicPeriod"/>
            </a:pPr>
            <a:r>
              <a:rPr lang="en-US" sz="2000" dirty="0" smtClean="0"/>
              <a:t>How to use the products </a:t>
            </a:r>
          </a:p>
          <a:p>
            <a:endParaRPr lang="en-US" dirty="0" smtClean="0"/>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Product Life Cycle</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Every product has a definite life and in business through the various stages of the product life cycle. So we measure its performance and success rate in the market.</a:t>
            </a:r>
          </a:p>
          <a:p>
            <a:r>
              <a:rPr lang="en-US" dirty="0" smtClean="0"/>
              <a:t>Basically in which it would show different levels of sales and profit. </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Stages of Product Life Cycle</a:t>
            </a:r>
            <a:endParaRPr lang="en-US" dirty="0" smtClean="0"/>
          </a:p>
          <a:p>
            <a:r>
              <a:rPr lang="en-US" dirty="0" smtClean="0"/>
              <a:t>Product Development</a:t>
            </a:r>
          </a:p>
          <a:p>
            <a:r>
              <a:rPr lang="en-US" dirty="0" smtClean="0"/>
              <a:t>Introduction</a:t>
            </a:r>
          </a:p>
          <a:p>
            <a:r>
              <a:rPr lang="en-US" dirty="0" smtClean="0"/>
              <a:t>Growth</a:t>
            </a:r>
          </a:p>
          <a:p>
            <a:r>
              <a:rPr lang="en-US" dirty="0" smtClean="0"/>
              <a:t>Maturity</a:t>
            </a:r>
          </a:p>
          <a:p>
            <a:r>
              <a:rPr lang="en-US" dirty="0" smtClean="0"/>
              <a:t>Decline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7498080" cy="715962"/>
          </a:xfrm>
        </p:spPr>
        <p:txBody>
          <a:bodyPr>
            <a:normAutofit/>
          </a:bodyPr>
          <a:lstStyle/>
          <a:p>
            <a:r>
              <a:rPr lang="en-US" dirty="0"/>
              <a:t>Definitions </a:t>
            </a:r>
          </a:p>
        </p:txBody>
      </p:sp>
      <p:sp>
        <p:nvSpPr>
          <p:cNvPr id="3" name="Content Placeholder 2"/>
          <p:cNvSpPr>
            <a:spLocks noGrp="1"/>
          </p:cNvSpPr>
          <p:nvPr>
            <p:ph idx="1"/>
          </p:nvPr>
        </p:nvSpPr>
        <p:spPr>
          <a:xfrm>
            <a:off x="-152400" y="1524000"/>
            <a:ext cx="9296400" cy="5334000"/>
          </a:xfrm>
        </p:spPr>
        <p:txBody>
          <a:bodyPr>
            <a:normAutofit lnSpcReduction="10000"/>
          </a:bodyPr>
          <a:lstStyle/>
          <a:p>
            <a:r>
              <a:rPr lang="en-US" dirty="0" err="1"/>
              <a:t>Kotler</a:t>
            </a:r>
            <a:r>
              <a:rPr lang="en-US" dirty="0"/>
              <a:t>: </a:t>
            </a:r>
          </a:p>
          <a:p>
            <a:endParaRPr lang="en-US" dirty="0"/>
          </a:p>
          <a:p>
            <a:pPr>
              <a:buNone/>
            </a:pPr>
            <a:r>
              <a:rPr lang="en-US" dirty="0"/>
              <a:t>“</a:t>
            </a:r>
            <a:r>
              <a:rPr lang="en-US" dirty="0">
                <a:highlight>
                  <a:srgbClr val="FFFF00"/>
                </a:highlight>
              </a:rPr>
              <a:t>Marketing is a human activity      </a:t>
            </a:r>
            <a:endParaRPr lang="en-US" dirty="0" smtClean="0">
              <a:highlight>
                <a:srgbClr val="FFFF00"/>
              </a:highlight>
            </a:endParaRPr>
          </a:p>
          <a:p>
            <a:pPr>
              <a:buNone/>
            </a:pPr>
            <a:r>
              <a:rPr lang="en-US" dirty="0" smtClean="0">
                <a:highlight>
                  <a:srgbClr val="00FF00"/>
                </a:highlight>
              </a:rPr>
              <a:t>directed </a:t>
            </a:r>
            <a:r>
              <a:rPr lang="en-US" dirty="0">
                <a:highlight>
                  <a:srgbClr val="00FF00"/>
                </a:highlight>
              </a:rPr>
              <a:t>at satisfying needs and wants      </a:t>
            </a:r>
            <a:endParaRPr lang="en-US" dirty="0" smtClean="0">
              <a:highlight>
                <a:srgbClr val="00FF00"/>
              </a:highlight>
            </a:endParaRPr>
          </a:p>
          <a:p>
            <a:pPr>
              <a:buNone/>
            </a:pPr>
            <a:r>
              <a:rPr lang="en-US" dirty="0" smtClean="0">
                <a:highlight>
                  <a:srgbClr val="00FF00"/>
                </a:highlight>
              </a:rPr>
              <a:t> </a:t>
            </a:r>
            <a:r>
              <a:rPr lang="en-US" dirty="0">
                <a:highlight>
                  <a:srgbClr val="FF00FF"/>
                </a:highlight>
              </a:rPr>
              <a:t>through exchange processes”.</a:t>
            </a:r>
          </a:p>
          <a:p>
            <a:pPr>
              <a:buNone/>
            </a:pPr>
            <a:endParaRPr lang="en-US" dirty="0"/>
          </a:p>
          <a:p>
            <a:r>
              <a:rPr lang="en-US" dirty="0"/>
              <a:t>American Marketing Association</a:t>
            </a:r>
          </a:p>
          <a:p>
            <a:pPr>
              <a:buNone/>
            </a:pPr>
            <a:endParaRPr lang="en-US" dirty="0"/>
          </a:p>
          <a:p>
            <a:pPr>
              <a:buNone/>
            </a:pPr>
            <a:r>
              <a:rPr lang="en-US" dirty="0"/>
              <a:t>“Marketing is the activity, set of institutions, and processes for creating, communicating, delivering, and exchanging offerings that have </a:t>
            </a:r>
            <a:r>
              <a:rPr lang="en-US" dirty="0">
                <a:highlight>
                  <a:srgbClr val="FF00FF"/>
                </a:highlight>
              </a:rPr>
              <a:t>value for customers</a:t>
            </a:r>
            <a:r>
              <a:rPr lang="en-US" dirty="0"/>
              <a:t>, clients, partners, and society at large”. (Approved 2017)</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2050" name="Picture 2" descr="E:\Notes and PPTs FYBcom SYBCom TYBCom\F Y B Com\B Com I  Sem II\Sem I\PLC 2.png"/>
          <p:cNvPicPr>
            <a:picLocks noChangeAspect="1" noChangeArrowheads="1"/>
          </p:cNvPicPr>
          <p:nvPr/>
        </p:nvPicPr>
        <p:blipFill>
          <a:blip r:embed="rId2"/>
          <a:srcRect/>
          <a:stretch>
            <a:fillRect/>
          </a:stretch>
        </p:blipFill>
        <p:spPr bwMode="auto">
          <a:xfrm>
            <a:off x="0" y="693031"/>
            <a:ext cx="9144000" cy="5471937"/>
          </a:xfrm>
          <a:prstGeom prst="rect">
            <a:avLst/>
          </a:prstGeom>
          <a:noFill/>
        </p:spPr>
      </p:pic>
      <p:sp>
        <p:nvSpPr>
          <p:cNvPr id="5" name="Rectangle 4"/>
          <p:cNvSpPr/>
          <p:nvPr/>
        </p:nvSpPr>
        <p:spPr>
          <a:xfrm>
            <a:off x="2133600" y="6248400"/>
            <a:ext cx="51816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smtClean="0"/>
              <a:t>Source: https://www.pinterest.co.uk/pin/525584219014795391/</a:t>
            </a:r>
            <a:endParaRPr lang="en-US" sz="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3074" name="Picture 2" descr="E:\Notes and PPTs FYBcom SYBCom TYBCom\F Y B Com\B Com I  Sem II\Sem I\stp-model-segmentation-targeting-positioning.jpg"/>
          <p:cNvPicPr>
            <a:picLocks noChangeAspect="1" noChangeArrowheads="1"/>
          </p:cNvPicPr>
          <p:nvPr/>
        </p:nvPicPr>
        <p:blipFill>
          <a:blip r:embed="rId2"/>
          <a:srcRect/>
          <a:stretch>
            <a:fillRect/>
          </a:stretch>
        </p:blipFill>
        <p:spPr bwMode="auto">
          <a:xfrm>
            <a:off x="0" y="685800"/>
            <a:ext cx="9144000" cy="4775200"/>
          </a:xfrm>
          <a:prstGeom prst="rect">
            <a:avLst/>
          </a:prstGeom>
          <a:noFill/>
        </p:spPr>
      </p:pic>
      <p:sp>
        <p:nvSpPr>
          <p:cNvPr id="5" name="Rectangle 4"/>
          <p:cNvSpPr/>
          <p:nvPr/>
        </p:nvSpPr>
        <p:spPr>
          <a:xfrm>
            <a:off x="2590800" y="6324600"/>
            <a:ext cx="5410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err="1" smtClean="0"/>
              <a:t>Source:https</a:t>
            </a:r>
            <a:r>
              <a:rPr lang="en-US" sz="900" dirty="0" smtClean="0"/>
              <a:t>://</a:t>
            </a:r>
            <a:r>
              <a:rPr lang="en-US" sz="900" dirty="0" err="1" smtClean="0"/>
              <a:t>www.yieldify.com</a:t>
            </a:r>
            <a:r>
              <a:rPr lang="en-US" sz="900" dirty="0" smtClean="0"/>
              <a:t>/blog/</a:t>
            </a:r>
            <a:r>
              <a:rPr lang="en-US" sz="900" dirty="0" err="1" smtClean="0"/>
              <a:t>stp</a:t>
            </a:r>
            <a:r>
              <a:rPr lang="en-US" sz="900" dirty="0" smtClean="0"/>
              <a:t>-marketing-model/</a:t>
            </a:r>
            <a:endParaRPr lang="en-US" sz="9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Green Marketing</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Green marketing involves companies promoting their products or services in a way that showcases their eco-friendliness.</a:t>
            </a:r>
          </a:p>
          <a:p>
            <a:pPr lvl="0"/>
            <a:r>
              <a:rPr lang="en-US" b="1" dirty="0" smtClean="0"/>
              <a:t>Alternate nam</a:t>
            </a:r>
            <a:r>
              <a:rPr lang="en-US" dirty="0" smtClean="0"/>
              <a:t>e: Eco-marketing, environmental marketing</a:t>
            </a:r>
          </a:p>
          <a:p>
            <a:pPr>
              <a:buNone/>
            </a:pPr>
            <a:r>
              <a:rPr lang="en-US" dirty="0" smtClean="0"/>
              <a:t>   </a:t>
            </a:r>
          </a:p>
          <a:p>
            <a:pPr>
              <a:buNone/>
            </a:pPr>
            <a:r>
              <a:rPr lang="en-US" dirty="0" smtClean="0"/>
              <a:t>   </a:t>
            </a:r>
            <a:r>
              <a:rPr lang="en-US" b="1" dirty="0" smtClean="0"/>
              <a:t>When a company showcases its eco-friendliness, that may include products:</a:t>
            </a:r>
          </a:p>
          <a:p>
            <a:pPr>
              <a:buNone/>
            </a:pPr>
            <a:endParaRPr lang="en-US" b="1" dirty="0" smtClean="0"/>
          </a:p>
          <a:p>
            <a:pPr lvl="0"/>
            <a:r>
              <a:rPr lang="en-US" dirty="0" smtClean="0"/>
              <a:t>Manufactured in a sustainable fashion</a:t>
            </a:r>
          </a:p>
          <a:p>
            <a:pPr lvl="0"/>
            <a:r>
              <a:rPr lang="en-US" dirty="0" smtClean="0"/>
              <a:t>Not containing toxic materials or ozone-depleting substances</a:t>
            </a:r>
          </a:p>
          <a:p>
            <a:pPr lvl="0"/>
            <a:r>
              <a:rPr lang="en-US" dirty="0" smtClean="0"/>
              <a:t>Produced from recycled materials or able to be recycled</a:t>
            </a:r>
          </a:p>
          <a:p>
            <a:pPr lvl="0"/>
            <a:r>
              <a:rPr lang="en-US" dirty="0" smtClean="0"/>
              <a:t>Made from renewable materials</a:t>
            </a:r>
          </a:p>
          <a:p>
            <a:pPr lvl="0"/>
            <a:r>
              <a:rPr lang="en-US" dirty="0" smtClean="0"/>
              <a:t>Not making use of excessive packaging</a:t>
            </a:r>
          </a:p>
          <a:p>
            <a:pPr lvl="0"/>
            <a:r>
              <a:rPr lang="en-US" dirty="0" smtClean="0"/>
              <a:t>Designed to be repairable and not thrown away</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Green Marketing</a:t>
            </a:r>
            <a:endParaRPr lang="en-US" dirty="0"/>
          </a:p>
        </p:txBody>
      </p:sp>
      <p:sp>
        <p:nvSpPr>
          <p:cNvPr id="3" name="Content Placeholder 2"/>
          <p:cNvSpPr>
            <a:spLocks noGrp="1"/>
          </p:cNvSpPr>
          <p:nvPr>
            <p:ph idx="1"/>
          </p:nvPr>
        </p:nvSpPr>
        <p:spPr/>
        <p:txBody>
          <a:bodyPr>
            <a:normAutofit/>
          </a:bodyPr>
          <a:lstStyle/>
          <a:p>
            <a:r>
              <a:rPr lang="en-US" sz="2000" dirty="0" smtClean="0"/>
              <a:t>Consumers who prefer to purchase green products even though they might be more expensive fall into the ‘LOHAS’ category. LOHAS stands for Lifestyles of Health and Sustainability. According to Wikipedia:</a:t>
            </a:r>
          </a:p>
          <a:p>
            <a:pPr>
              <a:buNone/>
            </a:pPr>
            <a:endParaRPr lang="en-US" sz="2000" dirty="0" smtClean="0"/>
          </a:p>
          <a:p>
            <a:r>
              <a:rPr lang="en-US" sz="2000" dirty="0" smtClean="0"/>
              <a:t>“LOHAS describes an integrated, rapidly growing market for goods and services that appeal to consumers whose sense of environmental and social responsibility influences their purchase decisions.”</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Thank you</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lstStyle/>
          <a:p>
            <a:r>
              <a:rPr lang="en-US" dirty="0"/>
              <a:t>Nature and Scope of Marketing </a:t>
            </a:r>
          </a:p>
        </p:txBody>
      </p:sp>
      <p:sp>
        <p:nvSpPr>
          <p:cNvPr id="3" name="Content Placeholder 2"/>
          <p:cNvSpPr>
            <a:spLocks noGrp="1"/>
          </p:cNvSpPr>
          <p:nvPr>
            <p:ph idx="1"/>
          </p:nvPr>
        </p:nvSpPr>
        <p:spPr>
          <a:xfrm>
            <a:off x="0" y="1676400"/>
            <a:ext cx="9067800" cy="5181600"/>
          </a:xfrm>
        </p:spPr>
        <p:txBody>
          <a:bodyPr>
            <a:normAutofit/>
          </a:bodyPr>
          <a:lstStyle/>
          <a:p>
            <a:r>
              <a:rPr lang="en-US" dirty="0"/>
              <a:t>Distributive Focus</a:t>
            </a:r>
          </a:p>
          <a:p>
            <a:r>
              <a:rPr lang="en-US" dirty="0"/>
              <a:t>Demand-  Before and after the Industrial Revolution </a:t>
            </a:r>
          </a:p>
          <a:p>
            <a:r>
              <a:rPr lang="en-US" dirty="0"/>
              <a:t>Radical changes </a:t>
            </a:r>
          </a:p>
          <a:p>
            <a:r>
              <a:rPr lang="en-US" dirty="0"/>
              <a:t>Production stared in anticipation of demand.</a:t>
            </a:r>
          </a:p>
          <a:p>
            <a:r>
              <a:rPr lang="en-US" dirty="0"/>
              <a:t>Mass production, uniform quality</a:t>
            </a:r>
          </a:p>
          <a:p>
            <a:r>
              <a:rPr lang="en-US" dirty="0"/>
              <a:t>Need for extra effort was felt</a:t>
            </a:r>
          </a:p>
          <a:p>
            <a:r>
              <a:rPr lang="en-US" dirty="0"/>
              <a:t>Potential Market</a:t>
            </a:r>
          </a:p>
          <a:p>
            <a:pPr>
              <a:buNone/>
            </a:pPr>
            <a:endParaRPr lang="en-US" dirty="0"/>
          </a:p>
          <a:p>
            <a:pPr>
              <a:buNone/>
            </a:pPr>
            <a:r>
              <a:rPr lang="en-US" dirty="0"/>
              <a:t>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1026" name="Picture 2" descr="D:\hncc\Notes and PPTs\F Y B Com\Evlution of Marketing.jpg"/>
          <p:cNvPicPr>
            <a:picLocks noChangeAspect="1" noChangeArrowheads="1"/>
          </p:cNvPicPr>
          <p:nvPr/>
        </p:nvPicPr>
        <p:blipFill>
          <a:blip r:embed="rId2"/>
          <a:srcRect/>
          <a:stretch>
            <a:fillRect/>
          </a:stretch>
        </p:blipFill>
        <p:spPr bwMode="auto">
          <a:xfrm>
            <a:off x="0" y="381000"/>
            <a:ext cx="9144000" cy="6477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229600" cy="1066800"/>
          </a:xfrm>
        </p:spPr>
        <p:txBody>
          <a:bodyPr/>
          <a:lstStyle/>
          <a:p>
            <a:r>
              <a:rPr lang="en-US" dirty="0"/>
              <a:t>Nature and Scope of Marketing </a:t>
            </a:r>
          </a:p>
        </p:txBody>
      </p:sp>
      <p:sp>
        <p:nvSpPr>
          <p:cNvPr id="3" name="Content Placeholder 2"/>
          <p:cNvSpPr>
            <a:spLocks noGrp="1"/>
          </p:cNvSpPr>
          <p:nvPr>
            <p:ph idx="1"/>
          </p:nvPr>
        </p:nvSpPr>
        <p:spPr>
          <a:xfrm>
            <a:off x="0" y="1524000"/>
            <a:ext cx="9144000" cy="5087112"/>
          </a:xfrm>
        </p:spPr>
        <p:txBody>
          <a:bodyPr>
            <a:normAutofit/>
          </a:bodyPr>
          <a:lstStyle/>
          <a:p>
            <a:r>
              <a:rPr lang="en-US" dirty="0"/>
              <a:t>In present days Marketing is thought to perform certain educative function besides economic and social function.</a:t>
            </a:r>
          </a:p>
          <a:p>
            <a:pPr marL="109728" indent="0">
              <a:buNone/>
            </a:pPr>
            <a:endParaRPr lang="en-US" dirty="0"/>
          </a:p>
          <a:p>
            <a:r>
              <a:rPr lang="en-US" dirty="0"/>
              <a:t>Scope of Marketing</a:t>
            </a:r>
          </a:p>
          <a:p>
            <a:pPr marL="109728" indent="0">
              <a:buNone/>
            </a:pPr>
            <a:endParaRPr lang="en-US" dirty="0"/>
          </a:p>
          <a:p>
            <a:r>
              <a:rPr lang="en-US" dirty="0"/>
              <a:t> It starts from making a thinking about consumption and covers different important business activities relating to production, pricing, distribution, profit making and development of organization`s goodwill.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229600" cy="1066800"/>
          </a:xfrm>
        </p:spPr>
        <p:txBody>
          <a:bodyPr/>
          <a:lstStyle/>
          <a:p>
            <a:r>
              <a:rPr lang="en-US" dirty="0"/>
              <a:t>Nature and Scope of Marketing </a:t>
            </a:r>
          </a:p>
        </p:txBody>
      </p:sp>
      <p:sp>
        <p:nvSpPr>
          <p:cNvPr id="3" name="Content Placeholder 2"/>
          <p:cNvSpPr>
            <a:spLocks noGrp="1"/>
          </p:cNvSpPr>
          <p:nvPr>
            <p:ph idx="1"/>
          </p:nvPr>
        </p:nvSpPr>
        <p:spPr>
          <a:xfrm>
            <a:off x="457200" y="1676400"/>
            <a:ext cx="8839200" cy="4898136"/>
          </a:xfrm>
        </p:spPr>
        <p:txBody>
          <a:bodyPr>
            <a:normAutofit/>
          </a:bodyPr>
          <a:lstStyle/>
          <a:p>
            <a:r>
              <a:rPr lang="en-US" dirty="0"/>
              <a:t>Discovering customer needs</a:t>
            </a:r>
          </a:p>
          <a:p>
            <a:r>
              <a:rPr lang="en-US" dirty="0"/>
              <a:t>Translating these needs in to suitable products and services</a:t>
            </a:r>
          </a:p>
          <a:p>
            <a:r>
              <a:rPr lang="en-US" dirty="0"/>
              <a:t>Creating demand for these products and services</a:t>
            </a:r>
          </a:p>
          <a:p>
            <a:r>
              <a:rPr lang="en-US" dirty="0">
                <a:highlight>
                  <a:srgbClr val="FFFF00"/>
                </a:highlight>
              </a:rPr>
              <a:t>Serving the consumer demand</a:t>
            </a:r>
          </a:p>
          <a:p>
            <a:r>
              <a:rPr lang="en-US" dirty="0"/>
              <a:t>Expanding the market.</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Nature and Scope of Marketing </a:t>
            </a:r>
          </a:p>
        </p:txBody>
      </p:sp>
      <p:sp>
        <p:nvSpPr>
          <p:cNvPr id="3" name="Content Placeholder 2"/>
          <p:cNvSpPr>
            <a:spLocks noGrp="1"/>
          </p:cNvSpPr>
          <p:nvPr>
            <p:ph idx="1"/>
          </p:nvPr>
        </p:nvSpPr>
        <p:spPr>
          <a:xfrm>
            <a:off x="0" y="2286000"/>
            <a:ext cx="9067800" cy="4325112"/>
          </a:xfrm>
        </p:spPr>
        <p:txBody>
          <a:bodyPr>
            <a:normAutofit/>
          </a:bodyPr>
          <a:lstStyle/>
          <a:p>
            <a:pPr algn="just"/>
            <a:r>
              <a:rPr lang="en-US" dirty="0"/>
              <a:t>Philip </a:t>
            </a:r>
            <a:r>
              <a:rPr lang="en-US" dirty="0" err="1"/>
              <a:t>Kotler</a:t>
            </a:r>
            <a:r>
              <a:rPr lang="en-US" dirty="0"/>
              <a:t> explains:</a:t>
            </a:r>
          </a:p>
          <a:p>
            <a:pPr algn="just"/>
            <a:endParaRPr lang="en-US" dirty="0"/>
          </a:p>
          <a:p>
            <a:pPr algn="just">
              <a:buNone/>
            </a:pPr>
            <a:r>
              <a:rPr lang="en-US" dirty="0"/>
              <a:t>  Understanding, creating, communicating, and delivering customer value and satisfaction are at the very heart of Modern Marketing, thinking and practice.</a:t>
            </a:r>
          </a:p>
          <a:p>
            <a:pPr algn="just">
              <a:buNone/>
            </a:pPr>
            <a:endParaRPr lang="en-US" dirty="0"/>
          </a:p>
          <a:p>
            <a:pPr algn="just"/>
            <a:r>
              <a:rPr lang="en-US" dirty="0"/>
              <a:t>Right from the conceptualization to After sales service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8229600" cy="1066800"/>
          </a:xfrm>
        </p:spPr>
        <p:txBody>
          <a:bodyPr/>
          <a:lstStyle/>
          <a:p>
            <a:r>
              <a:rPr lang="en-US" dirty="0"/>
              <a:t>Importance of Marketing </a:t>
            </a:r>
          </a:p>
        </p:txBody>
      </p:sp>
      <p:sp>
        <p:nvSpPr>
          <p:cNvPr id="3" name="Content Placeholder 2"/>
          <p:cNvSpPr>
            <a:spLocks noGrp="1"/>
          </p:cNvSpPr>
          <p:nvPr>
            <p:ph idx="1"/>
          </p:nvPr>
        </p:nvSpPr>
        <p:spPr>
          <a:xfrm>
            <a:off x="152400" y="1676400"/>
            <a:ext cx="8839200" cy="4898136"/>
          </a:xfrm>
        </p:spPr>
        <p:txBody>
          <a:bodyPr>
            <a:normAutofit/>
          </a:bodyPr>
          <a:lstStyle/>
          <a:p>
            <a:pPr marL="596646" indent="-514350">
              <a:buAutoNum type="alphaUcParenR"/>
            </a:pPr>
            <a:r>
              <a:rPr lang="en-US" b="1" dirty="0"/>
              <a:t>As a Business Function</a:t>
            </a:r>
          </a:p>
          <a:p>
            <a:pPr marL="596646" indent="-514350">
              <a:buNone/>
            </a:pPr>
            <a:r>
              <a:rPr lang="en-US" dirty="0"/>
              <a:t>-Provides direction to selling efforts</a:t>
            </a:r>
          </a:p>
          <a:p>
            <a:pPr marL="596646" indent="-514350">
              <a:buNone/>
            </a:pPr>
            <a:r>
              <a:rPr lang="en-US" dirty="0"/>
              <a:t>-Creation and Retention of customers</a:t>
            </a:r>
          </a:p>
          <a:p>
            <a:pPr marL="596646" indent="-514350">
              <a:buFontTx/>
              <a:buChar char="-"/>
            </a:pPr>
            <a:r>
              <a:rPr lang="en-US" dirty="0"/>
              <a:t>Develops new products and new markets</a:t>
            </a:r>
          </a:p>
          <a:p>
            <a:pPr marL="596646" indent="-514350">
              <a:buFontTx/>
              <a:buChar char="-"/>
            </a:pPr>
            <a:r>
              <a:rPr lang="en-US" dirty="0"/>
              <a:t>Higher returns </a:t>
            </a:r>
          </a:p>
          <a:p>
            <a:pPr marL="596646" indent="-514350">
              <a:buFontTx/>
              <a:buChar char="-"/>
            </a:pPr>
            <a:r>
              <a:rPr lang="en-US" dirty="0"/>
              <a:t>Survival and future growth</a:t>
            </a:r>
          </a:p>
          <a:p>
            <a:pPr marL="596646" indent="-514350">
              <a:buFontTx/>
              <a:buChar char="-"/>
            </a:pPr>
            <a:r>
              <a:rPr lang="en-US" dirty="0"/>
              <a:t>To overcome competition </a:t>
            </a:r>
          </a:p>
          <a:p>
            <a:pPr marL="596646" indent="-514350">
              <a:buFontTx/>
              <a:buChar char="-"/>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Urban</Template>
  <TotalTime>1096</TotalTime>
  <Words>1408</Words>
  <Application>Microsoft Office PowerPoint</Application>
  <PresentationFormat>On-screen Show (4:3)</PresentationFormat>
  <Paragraphs>172</Paragraphs>
  <Slides>34</Slides>
  <Notes>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Urban</vt:lpstr>
      <vt:lpstr>         Hirachand Nemchand College of  Commerce, Solapur Autonomous College </vt:lpstr>
      <vt:lpstr>Marketing </vt:lpstr>
      <vt:lpstr>Definitions </vt:lpstr>
      <vt:lpstr>Nature and Scope of Marketing </vt:lpstr>
      <vt:lpstr>Slide 5</vt:lpstr>
      <vt:lpstr>Nature and Scope of Marketing </vt:lpstr>
      <vt:lpstr>Nature and Scope of Marketing </vt:lpstr>
      <vt:lpstr>Nature and Scope of Marketing </vt:lpstr>
      <vt:lpstr>Importance of Marketing </vt:lpstr>
      <vt:lpstr>Importance to Economy and Society</vt:lpstr>
      <vt:lpstr>Meaning of Marketing Environment:</vt:lpstr>
      <vt:lpstr>Slide 12</vt:lpstr>
      <vt:lpstr>Slide 13</vt:lpstr>
      <vt:lpstr>Slide 14</vt:lpstr>
      <vt:lpstr>Micro Environment</vt:lpstr>
      <vt:lpstr>Macro Environment</vt:lpstr>
      <vt:lpstr>Macro Environment</vt:lpstr>
      <vt:lpstr>Market segmentation</vt:lpstr>
      <vt:lpstr>What Is Market Segmentation?</vt:lpstr>
      <vt:lpstr>Slide 20</vt:lpstr>
      <vt:lpstr>Importance Of Market Segmentation</vt:lpstr>
      <vt:lpstr>Bases of Market Segmentation</vt:lpstr>
      <vt:lpstr>Types Of Market Segmentation</vt:lpstr>
      <vt:lpstr>Benefits Of Market Segmentation</vt:lpstr>
      <vt:lpstr>Benefits Of Market Segmentation</vt:lpstr>
      <vt:lpstr>Slide 26</vt:lpstr>
      <vt:lpstr>      Packaging –Features </vt:lpstr>
      <vt:lpstr>   Product Life Cycle </vt:lpstr>
      <vt:lpstr>Slide 29</vt:lpstr>
      <vt:lpstr>Slide 30</vt:lpstr>
      <vt:lpstr>Slide 31</vt:lpstr>
      <vt:lpstr>Green Marketing </vt:lpstr>
      <vt:lpstr>Green Marketing</vt:lpstr>
      <vt:lpstr>Slide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Hirachand Nemchand College of  Commerce, Solapur</dc:title>
  <dc:creator>Dell</dc:creator>
  <cp:lastModifiedBy>SAI</cp:lastModifiedBy>
  <cp:revision>116</cp:revision>
  <dcterms:created xsi:type="dcterms:W3CDTF">2020-07-14T10:51:27Z</dcterms:created>
  <dcterms:modified xsi:type="dcterms:W3CDTF">2022-01-10T18:24:01Z</dcterms:modified>
</cp:coreProperties>
</file>